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313" r:id="rId2"/>
    <p:sldId id="316" r:id="rId3"/>
    <p:sldId id="315" r:id="rId4"/>
    <p:sldId id="31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2DF1"/>
    <a:srgbClr val="5340DE"/>
    <a:srgbClr val="99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09" autoAdjust="0"/>
    <p:restoredTop sz="89297" autoAdjust="0"/>
  </p:normalViewPr>
  <p:slideViewPr>
    <p:cSldViewPr>
      <p:cViewPr varScale="1">
        <p:scale>
          <a:sx n="86" d="100"/>
          <a:sy n="86" d="100"/>
        </p:scale>
        <p:origin x="-12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819E50-B298-483C-92F9-15F42F2F5964}" type="datetimeFigureOut">
              <a:rPr lang="en-US" smtClean="0"/>
              <a:pPr/>
              <a:t>5/1/2010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A1DA30-037C-49DC-8A94-ECFD90B12BB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6816CBE-46C2-4E00-817A-F4E3F5D54C91}" type="datetimeFigureOut">
              <a:rPr lang="en-US" smtClean="0"/>
              <a:pPr/>
              <a:t>5/1/2010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A793D58-503C-4C26-ACEF-97E15D091BF5}"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6816CBE-46C2-4E00-817A-F4E3F5D54C91}" type="datetimeFigureOut">
              <a:rPr lang="en-US" smtClean="0"/>
              <a:pPr/>
              <a:t>5/1/2010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793D58-503C-4C26-ACEF-97E15D091BF5}"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304800"/>
            <a:ext cx="7924800" cy="6709529"/>
          </a:xfrm>
          <a:prstGeom prst="rect">
            <a:avLst/>
          </a:prstGeom>
          <a:noFill/>
        </p:spPr>
        <p:txBody>
          <a:bodyPr wrap="square" rtlCol="0">
            <a:spAutoFit/>
          </a:bodyPr>
          <a:lstStyle/>
          <a:p>
            <a:pPr algn="ctr"/>
            <a:r>
              <a:rPr lang="en-US" sz="3200" dirty="0" smtClean="0">
                <a:effectLst>
                  <a:outerShdw blurRad="38100" dist="38100" dir="2700000" algn="tl">
                    <a:srgbClr val="000000">
                      <a:alpha val="43137"/>
                    </a:srgbClr>
                  </a:outerShdw>
                </a:effectLst>
              </a:rPr>
              <a:t>Eminent Domain</a:t>
            </a:r>
          </a:p>
          <a:p>
            <a:pPr algn="ctr"/>
            <a:r>
              <a:rPr lang="en-US" sz="2400" dirty="0" smtClean="0">
                <a:effectLst>
                  <a:outerShdw blurRad="38100" dist="38100" dir="2700000" algn="tl">
                    <a:srgbClr val="000000">
                      <a:alpha val="43137"/>
                    </a:srgbClr>
                  </a:outerShdw>
                </a:effectLst>
              </a:rPr>
              <a:t>= the power of government to seize property</a:t>
            </a:r>
          </a:p>
          <a:p>
            <a:pPr algn="ctr"/>
            <a:endParaRPr lang="en-US" sz="2400" dirty="0" smtClean="0">
              <a:effectLst>
                <a:outerShdw blurRad="38100" dist="38100" dir="2700000" algn="tl">
                  <a:srgbClr val="000000">
                    <a:alpha val="43137"/>
                  </a:srgbClr>
                </a:outerShdw>
              </a:effectLst>
            </a:endParaRPr>
          </a:p>
          <a:p>
            <a:pPr algn="ctr"/>
            <a:r>
              <a:rPr lang="en-US" sz="2400" dirty="0" smtClean="0">
                <a:effectLst>
                  <a:outerShdw blurRad="38100" dist="38100" dir="2700000" algn="tl">
                    <a:srgbClr val="000000">
                      <a:alpha val="43137"/>
                    </a:srgbClr>
                  </a:outerShdw>
                </a:effectLst>
              </a:rPr>
              <a:t>Eminent domain is an inherent power of government, but the U.S. Constitution limits the power in two important ways in the Fifth Amendment.  These protections  are part of the protection of property in the Constitution</a:t>
            </a:r>
          </a:p>
          <a:p>
            <a:pPr algn="ctr"/>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Constitutional Limitation: 5th amendment requires that</a:t>
            </a:r>
            <a:r>
              <a:rPr lang="en-US" sz="2400" dirty="0" smtClean="0">
                <a:effectLst>
                  <a:outerShdw blurRad="38100" dist="38100" dir="2700000" algn="tl">
                    <a:srgbClr val="000000">
                      <a:alpha val="43137"/>
                    </a:srgbClr>
                  </a:outerShdw>
                </a:effectLst>
              </a:rPr>
              <a:t>:</a:t>
            </a:r>
          </a:p>
          <a:p>
            <a:endParaRPr lang="en-US" sz="2400" dirty="0" smtClean="0">
              <a:effectLst>
                <a:outerShdw blurRad="38100" dist="38100" dir="2700000" algn="tl">
                  <a:srgbClr val="000000">
                    <a:alpha val="43137"/>
                  </a:srgbClr>
                </a:outerShdw>
              </a:effectLst>
            </a:endParaRPr>
          </a:p>
          <a:p>
            <a:pPr lvl="3"/>
            <a:r>
              <a:rPr lang="en-US" sz="2400" i="1" dirty="0" smtClean="0">
                <a:effectLst>
                  <a:outerShdw blurRad="38100" dist="38100" dir="2700000" algn="tl">
                    <a:srgbClr val="000000">
                      <a:alpha val="43137"/>
                    </a:srgbClr>
                  </a:outerShdw>
                </a:effectLst>
              </a:rPr>
              <a:t>nor shall private property be taken for public use, without just compensation.</a:t>
            </a:r>
          </a:p>
          <a:p>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takings” (</a:t>
            </a:r>
            <a:r>
              <a:rPr lang="en-US" sz="2400" dirty="0" smtClean="0">
                <a:effectLst>
                  <a:outerShdw blurRad="38100" dist="38100" dir="2700000" algn="tl">
                    <a:srgbClr val="000000">
                      <a:alpha val="43137"/>
                    </a:srgbClr>
                  </a:outerShdw>
                </a:effectLst>
              </a:rPr>
              <a:t>eminent </a:t>
            </a:r>
            <a:r>
              <a:rPr lang="en-US" sz="2400" dirty="0" smtClean="0">
                <a:effectLst>
                  <a:outerShdw blurRad="38100" dist="38100" dir="2700000" algn="tl">
                    <a:srgbClr val="000000">
                      <a:alpha val="43137"/>
                    </a:srgbClr>
                  </a:outerShdw>
                </a:effectLst>
              </a:rPr>
              <a:t>domain) must be:</a:t>
            </a:r>
          </a:p>
          <a:p>
            <a:pPr lvl="1"/>
            <a:r>
              <a:rPr lang="en-US" sz="2400" dirty="0" smtClean="0">
                <a:effectLst>
                  <a:outerShdw blurRad="38100" dist="38100" dir="2700000" algn="tl">
                    <a:srgbClr val="000000">
                      <a:alpha val="43137"/>
                    </a:srgbClr>
                  </a:outerShdw>
                </a:effectLst>
              </a:rPr>
              <a:t>1</a:t>
            </a:r>
            <a:r>
              <a:rPr lang="en-US" sz="2400" dirty="0" smtClean="0">
                <a:effectLst>
                  <a:outerShdw blurRad="38100" dist="38100" dir="2700000" algn="tl">
                    <a:srgbClr val="000000">
                      <a:alpha val="43137"/>
                    </a:srgbClr>
                  </a:outerShdw>
                </a:effectLst>
              </a:rPr>
              <a:t>) for public use</a:t>
            </a:r>
          </a:p>
          <a:p>
            <a:pPr lvl="1"/>
            <a:r>
              <a:rPr lang="en-US" sz="2400" dirty="0" smtClean="0">
                <a:effectLst>
                  <a:outerShdw blurRad="38100" dist="38100" dir="2700000" algn="tl">
                    <a:srgbClr val="000000">
                      <a:alpha val="43137"/>
                    </a:srgbClr>
                  </a:outerShdw>
                </a:effectLst>
              </a:rPr>
              <a:t>2) property  owners must be “justly” compensated</a:t>
            </a:r>
          </a:p>
          <a:p>
            <a:endParaRPr lang="en-US" sz="2000" dirty="0" smtClean="0">
              <a:effectLst>
                <a:outerShdw blurRad="38100" dist="38100" dir="2700000" algn="tl">
                  <a:srgbClr val="000000">
                    <a:alpha val="43137"/>
                  </a:srgbClr>
                </a:outerShdw>
              </a:effectLst>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914400"/>
            <a:ext cx="8077200" cy="3477875"/>
          </a:xfrm>
          <a:prstGeom prst="rect">
            <a:avLst/>
          </a:prstGeom>
          <a:noFill/>
        </p:spPr>
        <p:txBody>
          <a:bodyPr wrap="square" rtlCol="0">
            <a:spAutoFit/>
          </a:bodyPr>
          <a:lstStyle/>
          <a:p>
            <a:r>
              <a:rPr lang="en-US" sz="2000" b="1" u="sng" dirty="0" smtClean="0"/>
              <a:t>Issues:</a:t>
            </a:r>
          </a:p>
          <a:p>
            <a:endParaRPr lang="en-US" sz="2000" dirty="0" smtClean="0"/>
          </a:p>
          <a:p>
            <a:r>
              <a:rPr lang="en-US" sz="2000" dirty="0" smtClean="0"/>
              <a:t>* </a:t>
            </a:r>
            <a:r>
              <a:rPr lang="en-US" sz="2000" u="sng" dirty="0" smtClean="0"/>
              <a:t>Examples of “public use” include</a:t>
            </a:r>
            <a:r>
              <a:rPr lang="en-US" sz="2000" dirty="0" smtClean="0"/>
              <a:t>: roads, parks, hospitals, ports, government buildings, etc.</a:t>
            </a:r>
          </a:p>
          <a:p>
            <a:endParaRPr lang="en-US" sz="2000" dirty="0" smtClean="0"/>
          </a:p>
          <a:p>
            <a:r>
              <a:rPr lang="en-US" sz="2000" dirty="0" smtClean="0"/>
              <a:t>* </a:t>
            </a:r>
            <a:r>
              <a:rPr lang="en-US" sz="2000" u="sng" dirty="0" smtClean="0"/>
              <a:t>Change over time:</a:t>
            </a:r>
            <a:r>
              <a:rPr lang="en-US" sz="2000" dirty="0" smtClean="0"/>
              <a:t> as government has expanded (federal, state, local), the use of eminent domain has also increased.  Look around your neighborhood and see just how much property is owned by the government!</a:t>
            </a:r>
          </a:p>
          <a:p>
            <a:endParaRPr lang="en-US" sz="2000" dirty="0" smtClean="0"/>
          </a:p>
          <a:p>
            <a:endParaRPr lang="en-US" sz="2000" dirty="0" smtClean="0"/>
          </a:p>
        </p:txBody>
      </p:sp>
      <p:sp>
        <p:nvSpPr>
          <p:cNvPr id="4" name="TextBox 3"/>
          <p:cNvSpPr txBox="1"/>
          <p:nvPr/>
        </p:nvSpPr>
        <p:spPr>
          <a:xfrm>
            <a:off x="0" y="0"/>
            <a:ext cx="9144000" cy="523220"/>
          </a:xfrm>
          <a:prstGeom prst="rect">
            <a:avLst/>
          </a:prstGeom>
          <a:noFill/>
        </p:spPr>
        <p:txBody>
          <a:bodyPr wrap="square" rtlCol="0">
            <a:spAutoFit/>
          </a:bodyPr>
          <a:lstStyle/>
          <a:p>
            <a:pPr algn="ctr"/>
            <a:r>
              <a:rPr lang="en-US" sz="2800" dirty="0" smtClean="0"/>
              <a:t>Eminent Domain</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685800"/>
            <a:ext cx="7620000" cy="5632311"/>
          </a:xfrm>
          <a:prstGeom prst="rect">
            <a:avLst/>
          </a:prstGeom>
          <a:noFill/>
        </p:spPr>
        <p:txBody>
          <a:bodyPr wrap="square" rtlCol="0">
            <a:spAutoFit/>
          </a:bodyPr>
          <a:lstStyle/>
          <a:p>
            <a:r>
              <a:rPr lang="en-US" sz="2000" b="1" u="sng" dirty="0" smtClean="0">
                <a:effectLst>
                  <a:outerShdw blurRad="38100" dist="38100" dir="2700000" algn="tl">
                    <a:srgbClr val="000000">
                      <a:alpha val="43137"/>
                    </a:srgbClr>
                  </a:outerShdw>
                </a:effectLst>
              </a:rPr>
              <a:t>Issues:</a:t>
            </a:r>
          </a:p>
          <a:p>
            <a:endParaRPr lang="en-US" sz="2000" dirty="0" smtClean="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 Expansion of “public use”: recently, the Courts have greatly expanded the meaning of “public use” to go from strict, actual </a:t>
            </a:r>
            <a:r>
              <a:rPr lang="en-US" sz="2000" u="sng" dirty="0" smtClean="0">
                <a:effectLst>
                  <a:outerShdw blurRad="38100" dist="38100" dir="2700000" algn="tl">
                    <a:srgbClr val="000000">
                      <a:alpha val="43137"/>
                    </a:srgbClr>
                  </a:outerShdw>
                </a:effectLst>
              </a:rPr>
              <a:t>use </a:t>
            </a:r>
            <a:r>
              <a:rPr lang="en-US" sz="2000" dirty="0" smtClean="0">
                <a:effectLst>
                  <a:outerShdw blurRad="38100" dist="38100" dir="2700000" algn="tl">
                    <a:srgbClr val="000000">
                      <a:alpha val="43137"/>
                    </a:srgbClr>
                  </a:outerShdw>
                </a:effectLst>
              </a:rPr>
              <a:t>of the property to any perceived </a:t>
            </a:r>
            <a:r>
              <a:rPr lang="en-US" sz="2000" u="sng" dirty="0" smtClean="0">
                <a:effectLst>
                  <a:outerShdw blurRad="38100" dist="38100" dir="2700000" algn="tl">
                    <a:srgbClr val="000000">
                      <a:alpha val="43137"/>
                    </a:srgbClr>
                  </a:outerShdw>
                </a:effectLst>
              </a:rPr>
              <a:t>public benefit </a:t>
            </a:r>
            <a:r>
              <a:rPr lang="en-US" sz="2000" dirty="0" smtClean="0">
                <a:effectLst>
                  <a:outerShdw blurRad="38100" dist="38100" dir="2700000" algn="tl">
                    <a:srgbClr val="000000">
                      <a:alpha val="43137"/>
                    </a:srgbClr>
                  </a:outerShdw>
                </a:effectLst>
              </a:rPr>
              <a:t>of the property.  </a:t>
            </a:r>
          </a:p>
          <a:p>
            <a:endParaRPr lang="en-US" sz="2000" dirty="0" smtClean="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Such “benefits” include “economic revitalization” (taking run-down buildings to be rebuilt) and sports stadiums, even if those properties are to be owned privately.</a:t>
            </a:r>
          </a:p>
          <a:p>
            <a:endParaRPr lang="en-US" sz="2000" dirty="0" smtClean="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In 2005, the Supreme Court ruled that “public use” can also be justified if the taking increases the tax receipts of a city or state.</a:t>
            </a:r>
          </a:p>
          <a:p>
            <a:endParaRPr lang="en-US" sz="2000" dirty="0" smtClean="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In “</a:t>
            </a:r>
            <a:r>
              <a:rPr lang="en-US" sz="2000" dirty="0" err="1" smtClean="0">
                <a:effectLst>
                  <a:outerShdw blurRad="38100" dist="38100" dir="2700000" algn="tl">
                    <a:srgbClr val="000000">
                      <a:alpha val="43137"/>
                    </a:srgbClr>
                  </a:outerShdw>
                </a:effectLst>
              </a:rPr>
              <a:t>Kelo</a:t>
            </a:r>
            <a:r>
              <a:rPr lang="en-US" sz="2000" dirty="0" smtClean="0">
                <a:effectLst>
                  <a:outerShdw blurRad="38100" dist="38100" dir="2700000" algn="tl">
                    <a:srgbClr val="000000">
                      <a:alpha val="43137"/>
                    </a:srgbClr>
                  </a:outerShdw>
                </a:effectLst>
              </a:rPr>
              <a:t> v. New London” (2005) the Court sided with the city of New London, Connecticut in taking property from private owners and delivering it to developers under the excuse that the city needed higher tax revenues from that location.</a:t>
            </a:r>
          </a:p>
          <a:p>
            <a:endParaRPr lang="en-US" sz="2000" dirty="0" smtClean="0">
              <a:effectLst>
                <a:outerShdw blurRad="38100" dist="38100" dir="2700000" algn="tl">
                  <a:srgbClr val="000000">
                    <a:alpha val="43137"/>
                  </a:srgbClr>
                </a:outerShdw>
              </a:effectLst>
            </a:endParaRPr>
          </a:p>
        </p:txBody>
      </p:sp>
      <p:sp>
        <p:nvSpPr>
          <p:cNvPr id="4" name="TextBox 3"/>
          <p:cNvSpPr txBox="1"/>
          <p:nvPr/>
        </p:nvSpPr>
        <p:spPr>
          <a:xfrm>
            <a:off x="0" y="0"/>
            <a:ext cx="9144000" cy="523220"/>
          </a:xfrm>
          <a:prstGeom prst="rect">
            <a:avLst/>
          </a:prstGeom>
          <a:noFill/>
        </p:spPr>
        <p:txBody>
          <a:bodyPr wrap="square" rtlCol="0">
            <a:spAutoFit/>
          </a:bodyPr>
          <a:lstStyle/>
          <a:p>
            <a:pPr algn="ctr"/>
            <a:r>
              <a:rPr lang="en-US" sz="2800" dirty="0" smtClean="0"/>
              <a:t>Eminent Domain</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914400"/>
            <a:ext cx="8077200" cy="1323439"/>
          </a:xfrm>
          <a:prstGeom prst="rect">
            <a:avLst/>
          </a:prstGeom>
          <a:noFill/>
        </p:spPr>
        <p:txBody>
          <a:bodyPr wrap="square" rtlCol="0">
            <a:spAutoFit/>
          </a:bodyPr>
          <a:lstStyle/>
          <a:p>
            <a:r>
              <a:rPr lang="en-US" sz="2000" b="1" u="sng" dirty="0" smtClean="0">
                <a:effectLst>
                  <a:outerShdw blurRad="38100" dist="38100" dir="2700000" algn="tl">
                    <a:srgbClr val="000000">
                      <a:alpha val="43137"/>
                    </a:srgbClr>
                  </a:outerShdw>
                </a:effectLst>
              </a:rPr>
              <a:t>Issues (</a:t>
            </a:r>
            <a:r>
              <a:rPr lang="en-US" sz="2000" b="1" u="sng" dirty="0" err="1" smtClean="0">
                <a:effectLst>
                  <a:outerShdw blurRad="38100" dist="38100" dir="2700000" algn="tl">
                    <a:srgbClr val="000000">
                      <a:alpha val="43137"/>
                    </a:srgbClr>
                  </a:outerShdw>
                </a:effectLst>
              </a:rPr>
              <a:t>con’t</a:t>
            </a:r>
            <a:r>
              <a:rPr lang="en-US" sz="2000" b="1" u="sng" dirty="0" smtClean="0">
                <a:effectLst>
                  <a:outerShdw blurRad="38100" dist="38100" dir="2700000" algn="tl">
                    <a:srgbClr val="000000">
                      <a:alpha val="43137"/>
                    </a:srgbClr>
                  </a:outerShdw>
                </a:effectLst>
              </a:rPr>
              <a:t>):</a:t>
            </a:r>
          </a:p>
          <a:p>
            <a:endParaRPr lang="en-US" sz="2000" dirty="0" smtClean="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 </a:t>
            </a:r>
            <a:r>
              <a:rPr lang="en-US" sz="2000" u="sng" dirty="0" smtClean="0">
                <a:effectLst>
                  <a:outerShdw blurRad="38100" dist="38100" dir="2700000" algn="tl">
                    <a:srgbClr val="000000">
                      <a:alpha val="43137"/>
                    </a:srgbClr>
                  </a:outerShdw>
                </a:effectLst>
              </a:rPr>
              <a:t>Just Compensation</a:t>
            </a:r>
            <a:r>
              <a:rPr lang="en-US" sz="2000" dirty="0" smtClean="0">
                <a:effectLst>
                  <a:outerShdw blurRad="38100" dist="38100" dir="2700000" algn="tl">
                    <a:srgbClr val="000000">
                      <a:alpha val="43137"/>
                    </a:srgbClr>
                  </a:outerShdw>
                </a:effectLst>
              </a:rPr>
              <a:t>: generally, disputes over the value of a property being seized are settled in the court of law.</a:t>
            </a:r>
            <a:endParaRPr lang="en-US" sz="2000" dirty="0">
              <a:effectLst>
                <a:outerShdw blurRad="38100" dist="38100" dir="2700000" algn="tl">
                  <a:srgbClr val="000000">
                    <a:alpha val="43137"/>
                  </a:srgbClr>
                </a:outerShdw>
              </a:effectLst>
            </a:endParaRPr>
          </a:p>
        </p:txBody>
      </p:sp>
      <p:sp>
        <p:nvSpPr>
          <p:cNvPr id="4" name="TextBox 3"/>
          <p:cNvSpPr txBox="1"/>
          <p:nvPr/>
        </p:nvSpPr>
        <p:spPr>
          <a:xfrm>
            <a:off x="0" y="0"/>
            <a:ext cx="9144000" cy="523220"/>
          </a:xfrm>
          <a:prstGeom prst="rect">
            <a:avLst/>
          </a:prstGeom>
          <a:noFill/>
        </p:spPr>
        <p:txBody>
          <a:bodyPr wrap="square" rtlCol="0">
            <a:spAutoFit/>
          </a:bodyPr>
          <a:lstStyle/>
          <a:p>
            <a:pPr algn="ctr"/>
            <a:r>
              <a:rPr lang="en-US" sz="2800" dirty="0" smtClean="0"/>
              <a:t>Eminent Domain</a:t>
            </a: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44631</TotalTime>
  <Words>343</Words>
  <Application>Microsoft Office PowerPoint</Application>
  <PresentationFormat>On-screen Show (4:3)</PresentationFormat>
  <Paragraphs>32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mlb</dc:creator>
  <cp:lastModifiedBy>Bromley</cp:lastModifiedBy>
  <cp:revision>2182</cp:revision>
  <dcterms:created xsi:type="dcterms:W3CDTF">2008-03-04T18:17:36Z</dcterms:created>
  <dcterms:modified xsi:type="dcterms:W3CDTF">2010-05-01T15:14:50Z</dcterms:modified>
</cp:coreProperties>
</file>